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58" r:id="rId3"/>
    <p:sldId id="257" r:id="rId4"/>
    <p:sldId id="263" r:id="rId5"/>
    <p:sldId id="267" r:id="rId6"/>
    <p:sldId id="260" r:id="rId7"/>
    <p:sldId id="261" r:id="rId8"/>
    <p:sldId id="268" r:id="rId9"/>
    <p:sldId id="259" r:id="rId10"/>
    <p:sldId id="262" r:id="rId11"/>
    <p:sldId id="309" r:id="rId12"/>
    <p:sldId id="30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9D8E9-4674-4F7F-AE1C-9D881AA36B93}" v="106" dt="2024-04-24T16:40:16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B8741-4F15-45A6-AA88-0897289E3C9B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7BD92-A20E-40DB-BA87-115937848A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50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7BD92-A20E-40DB-BA87-115937848AA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6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20D4-F4D7-86A5-1FF4-226C6B6CC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D21E4-4265-ABA3-DB2A-2D147D6A6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FDA-EEE3-4CE9-A635-95BD8105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5F3F7-7A05-4D0A-996E-E104C27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D9493-17CA-CAE2-C4CC-8FA0F84A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ABA3-EA3B-BBDF-5DF7-867C08AF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048ED-5D4C-D0CE-4270-C69327053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6084-9247-56C7-40A4-61F66894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9458C-30B8-E687-2F71-EAD11E98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02FFD-0CC1-9B13-DAA5-12B716CC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36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6D4F68-4EAF-B1F7-C6A9-CCB6F98BC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6C16-7B09-5DB5-BF18-7E17A9BE6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5214C-3FD1-1159-393D-C35C1AD2A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A1D8E-ABD4-98D5-67E2-DED7FE07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010BB-842E-A5F8-6A2C-F3193F4D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4435-FE5F-A042-1751-E531E0E9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8E628-6E99-A18C-4FD4-92500ED5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ACA68-0BC9-2B46-ADA2-78E21149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31C2-ECBC-7921-ADD8-5B5F94ED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D4F46-22D6-C3D5-BA99-DC497D4B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42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A1D8-7CA7-19BD-40A8-1A3081EB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E6851-9B37-7CEF-5DE5-5A3764F21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350FC-2E7F-8D7B-6430-9953F178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D91A-990F-3C12-B5D6-424721AB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91600-BE91-88EF-BC54-93A6BA83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87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C57D-F777-2D39-36B0-5F5A0E41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2DCC5-5D81-C81F-D1F8-E5F7D1FA8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9B723-B80A-5C01-CB56-2C18749A7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E9266-CB0E-4831-D65E-FEDBB01E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BBC81-C26B-B2FA-8D35-B7E9F73C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F3196-4872-3948-00BB-2ADE006A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77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9054-A4EA-1440-2AC8-54AE1F9F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BA880-C3BE-1855-08FE-CF06DC55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B684E-F5C3-E137-95E0-EABE037C7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D2429C-7F7B-7761-174D-01C704930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F3298-787A-4985-FAE3-C07C9F4DB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5773F-8701-0EB8-8321-EE70A411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F53B6-F11C-5ACB-50A2-076BC189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39E5E-7BD3-132F-2606-A1B37F9E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07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14E4-C2AA-0E0D-EDC5-D86B6C8F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1970C-FA67-E0CE-7A74-65E2AAFBC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B74F7-F2AF-4918-356A-ABDAB53D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C75E6-0A66-1809-8F1F-01C70F7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62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F874E-BAEC-B020-8398-416E85E5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50D4D0-E647-8F4B-F9EF-C55E27B0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C5E5-2707-DEE3-3271-49F0F129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30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BE28-C43B-3F38-AE57-1621B3D1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6FFF-018C-B316-ADD0-2810DC11E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18694-04EC-3769-EDE9-A1F481803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9BFE8-BEA0-439E-C5A3-D82C0B5D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C4B41-6AEC-4999-87BE-E73660555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D1498-59C1-1344-9785-01F8BD01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40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1421-4B82-77D6-A8D8-707E0A00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1F616-488A-B707-37D7-A3C6F9FC8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B58E6-C74B-F3A1-9B7B-D9A5729E6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C04FD-BA60-1DAF-3BCE-E388E84DE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18747-85E0-ECC0-858C-1A0DB287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18940-565A-3693-A5BC-96383B1A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112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34CE7-1272-8387-CDAF-A3AC6579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9409C-796D-8B31-AD6D-7D4E4688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80AC1-3F86-DA92-E70A-683996F92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FE6FF5-2545-4CA9-9597-CD8D1E7C8710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A68B6-63DB-4118-02A9-CAABDC3ED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0262-7C12-DEB5-FCCA-C80FB9A49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9AE48-39CD-459C-9CB4-AD98FE468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65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62F4-3D56-8085-E3D7-BF2FEA3B2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Utility of differentiable programming and ML frameworks for plasma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A29BF-6E21-5451-BA26-F1E59C4CA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Aidan Crilly</a:t>
            </a:r>
          </a:p>
          <a:p>
            <a:r>
              <a:rPr lang="en-GB" dirty="0"/>
              <a:t>Eric and Wendy Schmidt AI in Science Postdoctoral Fellow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9C00D-C69F-6B77-F03A-287A4247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31" y="0"/>
            <a:ext cx="1968281" cy="899160"/>
          </a:xfrm>
          <a:prstGeom prst="rect">
            <a:avLst/>
          </a:prstGeom>
        </p:spPr>
      </p:pic>
      <p:pic>
        <p:nvPicPr>
          <p:cNvPr id="5" name="Picture 2" descr="I-X: Imperial searches for 13 new leaders of the digital ...">
            <a:extLst>
              <a:ext uri="{FF2B5EF4-FFF2-40B4-BE49-F238E27FC236}">
                <a16:creationId xmlns:a16="http://schemas.microsoft.com/office/drawing/2014/main" id="{6E7E42ED-1BFF-C51D-82EA-F6E6CA408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" y="5275936"/>
            <a:ext cx="1617917" cy="15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circle with white background&#10;&#10;Description automatically generated">
            <a:extLst>
              <a:ext uri="{FF2B5EF4-FFF2-40B4-BE49-F238E27FC236}">
                <a16:creationId xmlns:a16="http://schemas.microsoft.com/office/drawing/2014/main" id="{AA2355F8-5B65-31BD-AB06-7DFC52AF2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330" y="4843391"/>
            <a:ext cx="1968281" cy="19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20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C6B1-24AF-889F-4452-9AA7836C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Proof: simple port to GPU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4C92-1C6E-4AE1-9B8C-1A87F917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No change to source code – just installing </a:t>
            </a:r>
            <a:r>
              <a:rPr lang="en-GB" dirty="0" err="1"/>
              <a:t>cuda</a:t>
            </a:r>
            <a:r>
              <a:rPr lang="en-GB" dirty="0"/>
              <a:t>-enabled build</a:t>
            </a:r>
          </a:p>
          <a:p>
            <a:r>
              <a:rPr lang="en-GB" dirty="0"/>
              <a:t>For JAX:</a:t>
            </a:r>
          </a:p>
          <a:p>
            <a:pPr marL="0" indent="0">
              <a:buNone/>
            </a:pPr>
            <a:r>
              <a:rPr lang="en-GB" sz="2000" i="1" dirty="0"/>
              <a:t>pip install -U "</a:t>
            </a:r>
            <a:r>
              <a:rPr lang="en-GB" sz="2000" i="1" dirty="0" err="1"/>
              <a:t>jax</a:t>
            </a:r>
            <a:r>
              <a:rPr lang="en-GB" sz="2000" i="1" dirty="0"/>
              <a:t>[</a:t>
            </a:r>
            <a:r>
              <a:rPr lang="en-GB" sz="2000" i="1" dirty="0" err="1"/>
              <a:t>cpu</a:t>
            </a:r>
            <a:r>
              <a:rPr lang="en-GB" sz="2000" i="1" dirty="0"/>
              <a:t>] " 	 	</a:t>
            </a:r>
            <a:r>
              <a:rPr lang="en-GB" sz="2000" dirty="0"/>
              <a:t>becomes</a:t>
            </a:r>
            <a:r>
              <a:rPr lang="en-GB" sz="2000" i="1" dirty="0"/>
              <a:t> 	pip install -U "</a:t>
            </a:r>
            <a:r>
              <a:rPr lang="en-GB" sz="2000" i="1" dirty="0" err="1"/>
              <a:t>jax</a:t>
            </a:r>
            <a:r>
              <a:rPr lang="en-GB" sz="2000" i="1" dirty="0"/>
              <a:t>[cuda12_pip]"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Runtime on cx1 GPU_72 queue for Lax example:</a:t>
            </a:r>
          </a:p>
          <a:p>
            <a:pPr lvl="1"/>
            <a:r>
              <a:rPr lang="en-GB" dirty="0"/>
              <a:t>Runtime in </a:t>
            </a:r>
            <a:r>
              <a:rPr lang="en-GB" dirty="0" err="1"/>
              <a:t>cpu</a:t>
            </a:r>
            <a:r>
              <a:rPr lang="en-GB" dirty="0"/>
              <a:t> JAX: 0.83 s</a:t>
            </a:r>
          </a:p>
          <a:p>
            <a:pPr lvl="1"/>
            <a:r>
              <a:rPr lang="en-GB" dirty="0"/>
              <a:t>Runtime in </a:t>
            </a:r>
            <a:r>
              <a:rPr lang="en-GB" dirty="0" err="1"/>
              <a:t>gpu</a:t>
            </a:r>
            <a:r>
              <a:rPr lang="en-GB" dirty="0"/>
              <a:t> JAX: </a:t>
            </a:r>
            <a:r>
              <a:rPr lang="en-GB" b="1" dirty="0"/>
              <a:t>0.06</a:t>
            </a:r>
            <a:r>
              <a:rPr lang="en-GB" dirty="0"/>
              <a:t> s (!!!)</a:t>
            </a:r>
          </a:p>
          <a:p>
            <a:pPr lvl="1"/>
            <a:r>
              <a:rPr lang="en-GB" dirty="0"/>
              <a:t>Runtime in </a:t>
            </a:r>
            <a:r>
              <a:rPr lang="en-GB" dirty="0" err="1"/>
              <a:t>fortran</a:t>
            </a:r>
            <a:r>
              <a:rPr lang="en-GB" dirty="0"/>
              <a:t> (-O2): 2.49 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GB" dirty="0">
              <a:solidFill>
                <a:prstClr val="black"/>
              </a:solidFill>
              <a:latin typeface="Aptos" panose="0211000402020202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Same story for other ML frameworks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 see cx1 GPU software stack with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module load tools/</a:t>
            </a:r>
            <a:r>
              <a:rPr kumimoji="0" lang="en-GB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gpu-headnode</a:t>
            </a: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endParaRPr lang="en-GB" sz="2000" i="1" dirty="0"/>
          </a:p>
          <a:p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428956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858D0-4E6A-953C-1061-18038B0F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B94E-B654-9B83-D869-6CBF1D9C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in my research:</a:t>
            </a:r>
            <a:br>
              <a:rPr lang="en-US" dirty="0"/>
            </a:br>
            <a:r>
              <a:rPr lang="en-GB" dirty="0"/>
              <a:t>Fluid model for fusion alphas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BDEC7-8958-D9A7-B916-9466D4988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9442"/>
          </a:xfrm>
        </p:spPr>
        <p:txBody>
          <a:bodyPr>
            <a:normAutofit fontScale="92500"/>
          </a:bodyPr>
          <a:lstStyle/>
          <a:p>
            <a:r>
              <a:rPr lang="en-GB"/>
              <a:t>DT fusion produces alpha particles at 3.5 MeV</a:t>
            </a:r>
          </a:p>
          <a:p>
            <a:pPr lvl="1"/>
            <a:r>
              <a:rPr lang="en-GB"/>
              <a:t>Long mean-free path in plasma leading to non-local behaviour, requires transport</a:t>
            </a:r>
          </a:p>
          <a:p>
            <a:r>
              <a:rPr lang="en-GB"/>
              <a:t>We seek a reduced order model which integrates out velocity space: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243938-EC59-A534-A60E-1888FF8CDF51}"/>
                  </a:ext>
                </a:extLst>
              </p:cNvPr>
              <p:cNvSpPr txBox="1"/>
              <p:nvPr/>
            </p:nvSpPr>
            <p:spPr>
              <a:xfrm>
                <a:off x="-161946" y="4602330"/>
                <a:ext cx="5750648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243938-EC59-A534-A60E-1888FF8CD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946" y="4602330"/>
                <a:ext cx="5750648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2052B0-1A01-9353-D3DB-FF9FC442A38D}"/>
                  </a:ext>
                </a:extLst>
              </p:cNvPr>
              <p:cNvSpPr txBox="1"/>
              <p:nvPr/>
            </p:nvSpPr>
            <p:spPr>
              <a:xfrm>
                <a:off x="306877" y="5522818"/>
                <a:ext cx="5651924" cy="793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GB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80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2052B0-1A01-9353-D3DB-FF9FC442A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77" y="5522818"/>
                <a:ext cx="5651924" cy="793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A2E87E-122D-21DA-6B91-131096F56C8F}"/>
                  </a:ext>
                </a:extLst>
              </p:cNvPr>
              <p:cNvSpPr txBox="1"/>
              <p:nvPr/>
            </p:nvSpPr>
            <p:spPr>
              <a:xfrm>
                <a:off x="6357891" y="4551494"/>
                <a:ext cx="5750648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A2E87E-122D-21DA-6B91-131096F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91" y="4551494"/>
                <a:ext cx="5750648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1FC805-8301-A234-7CA6-F4C360BF0F26}"/>
                  </a:ext>
                </a:extLst>
              </p:cNvPr>
              <p:cNvSpPr txBox="1"/>
              <p:nvPr/>
            </p:nvSpPr>
            <p:spPr>
              <a:xfrm>
                <a:off x="7361846" y="5463090"/>
                <a:ext cx="5651924" cy="1040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1FC805-8301-A234-7CA6-F4C360BF0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846" y="5463090"/>
                <a:ext cx="5651924" cy="104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EC7D6E-61FA-E99F-DD92-753AA6E0B708}"/>
                  </a:ext>
                </a:extLst>
              </p:cNvPr>
              <p:cNvSpPr txBox="1"/>
              <p:nvPr/>
            </p:nvSpPr>
            <p:spPr>
              <a:xfrm>
                <a:off x="7850331" y="3917372"/>
                <a:ext cx="3221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i="1"/>
                  <a:t>Atzeni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i="1"/>
                  <a:t> diffusion model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EC7D6E-61FA-E99F-DD92-753AA6E0B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31" y="3917372"/>
                <a:ext cx="3221182" cy="461665"/>
              </a:xfrm>
              <a:prstGeom prst="rect">
                <a:avLst/>
              </a:prstGeom>
              <a:blipFill>
                <a:blip r:embed="rId6"/>
                <a:stretch>
                  <a:fillRect l="-2462" t="-10667" r="-2273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14EA02-1A45-9CD1-42AC-EEC46E2A1C80}"/>
                  </a:ext>
                </a:extLst>
              </p:cNvPr>
              <p:cNvSpPr txBox="1"/>
              <p:nvPr/>
            </p:nvSpPr>
            <p:spPr>
              <a:xfrm>
                <a:off x="999259" y="3907866"/>
                <a:ext cx="3023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i="1"/>
                  <a:t>ML-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i="1"/>
                  <a:t> fluid model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14EA02-1A45-9CD1-42AC-EEC46E2A1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9" y="3907866"/>
                <a:ext cx="3023755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30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98EA-85D2-3AED-7AAC-0A046D7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70D8-1A99-55A3-64E9-4C2774B39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007"/>
            <a:ext cx="10515600" cy="4351338"/>
          </a:xfrm>
        </p:spPr>
        <p:txBody>
          <a:bodyPr/>
          <a:lstStyle/>
          <a:p>
            <a:r>
              <a:rPr lang="en-GB"/>
              <a:t>Consistently outperforms Atzeni’s diffusion model</a:t>
            </a:r>
          </a:p>
          <a:p>
            <a:pPr lvl="1"/>
            <a:r>
              <a:rPr lang="en-GB"/>
              <a:t>MSE smaller for ML-𝛼 fluid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81FB7-A536-CD6A-DBA4-BFBD9CF0E1D8}"/>
              </a:ext>
            </a:extLst>
          </p:cNvPr>
          <p:cNvSpPr txBox="1"/>
          <p:nvPr/>
        </p:nvSpPr>
        <p:spPr>
          <a:xfrm>
            <a:off x="1200726" y="2523238"/>
            <a:ext cx="52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“Good” performance – small hydrostatic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D32E2B-0C50-7D17-D2BD-790F44F0EC9B}"/>
                  </a:ext>
                </a:extLst>
              </p:cNvPr>
              <p:cNvSpPr txBox="1"/>
              <p:nvPr/>
            </p:nvSpPr>
            <p:spPr>
              <a:xfrm>
                <a:off x="6645254" y="107054"/>
                <a:ext cx="5750648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D32E2B-0C50-7D17-D2BD-790F44F0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254" y="107054"/>
                <a:ext cx="5750648" cy="677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18FBFA-7050-C212-85D3-8CC400AE2BCE}"/>
                  </a:ext>
                </a:extLst>
              </p:cNvPr>
              <p:cNvSpPr txBox="1"/>
              <p:nvPr/>
            </p:nvSpPr>
            <p:spPr>
              <a:xfrm>
                <a:off x="7289568" y="734457"/>
                <a:ext cx="5651924" cy="593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GB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GB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00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GB" sz="20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18FBFA-7050-C212-85D3-8CC400AE2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568" y="734457"/>
                <a:ext cx="5651924" cy="5931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C935CC9-5298-E5F3-A433-400212B18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8211"/>
            <a:ext cx="5209391" cy="3782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B989A9-DBD6-6D52-A55F-E738A8BBA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300" y="2707904"/>
            <a:ext cx="5285250" cy="39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CD9E-949B-F9FF-7953-3702B15B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6BB0-B500-188F-7BF8-1CEBC3A86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Increasing use of simulation ensembles for UQ and optimization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Introducing data to physics-driven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HPC systems increasing incorporating GPUs into compute</a:t>
            </a:r>
          </a:p>
          <a:p>
            <a:pPr lvl="1"/>
            <a:r>
              <a:rPr lang="en-US" dirty="0"/>
              <a:t>E.g. Archer2 GPU nodes (1x CPU for 4x GPU)</a:t>
            </a:r>
          </a:p>
          <a:p>
            <a:pPr lvl="1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5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6738-DA60-A19B-A51D-7F1239C74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from modern ML frameworks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B100-6056-3F2B-66F2-BFFA54CA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ML researchers (Google, Meta, NVIDIA, etc.) have built languages/frameworks with the following useful properties: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Automatic differentiation/differentiable programming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Just-in-time compilation/code generation/abstraction - DSL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Native accelerator (GPU, TPU, etc.) support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How can we make use of these in plasma modelling?</a:t>
            </a:r>
          </a:p>
        </p:txBody>
      </p:sp>
    </p:spTree>
    <p:extLst>
      <p:ext uri="{BB962C8B-B14F-4D97-AF65-F5344CB8AC3E}">
        <p14:creationId xmlns:p14="http://schemas.microsoft.com/office/powerpoint/2010/main" val="89756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FCD7-0C94-414C-1B1A-3734F301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frameworks/languages with these capabilities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4090A-534F-829A-4F9E-B5140BE0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Julia</a:t>
            </a:r>
          </a:p>
          <a:p>
            <a:r>
              <a:rPr lang="en-US" b="1" dirty="0" err="1"/>
              <a:t>GoogleJax</a:t>
            </a:r>
            <a:endParaRPr lang="en-US" b="1" dirty="0"/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Tensorflow</a:t>
            </a:r>
            <a:r>
              <a:rPr lang="en-GB" dirty="0"/>
              <a:t>/</a:t>
            </a:r>
            <a:r>
              <a:rPr lang="en-GB" dirty="0" err="1"/>
              <a:t>Keras</a:t>
            </a:r>
            <a:endParaRPr lang="en-GB" dirty="0"/>
          </a:p>
          <a:p>
            <a:r>
              <a:rPr lang="en-GB" dirty="0"/>
              <a:t>Caffe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  <a:p>
            <a:r>
              <a:rPr lang="en-GB" dirty="0"/>
              <a:t>Codes that couple scientific computing and ML in a differentiable way (access to gradients)</a:t>
            </a:r>
          </a:p>
          <a:p>
            <a:pPr lvl="1"/>
            <a:r>
              <a:rPr lang="en-GB" dirty="0"/>
              <a:t>Firedrake</a:t>
            </a:r>
          </a:p>
          <a:p>
            <a:pPr lvl="1"/>
            <a:r>
              <a:rPr lang="en-GB" dirty="0" err="1"/>
              <a:t>Diffrax</a:t>
            </a:r>
            <a:endParaRPr lang="en-GB" dirty="0"/>
          </a:p>
          <a:p>
            <a:pPr lvl="1"/>
            <a:r>
              <a:rPr lang="en-GB" dirty="0"/>
              <a:t>Julia </a:t>
            </a:r>
            <a:r>
              <a:rPr lang="en-GB" dirty="0" err="1"/>
              <a:t>SciML</a:t>
            </a:r>
            <a:endParaRPr lang="en-GB" dirty="0"/>
          </a:p>
          <a:p>
            <a:pPr lvl="1"/>
            <a:endParaRPr lang="en-GB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B3FF1C-A491-14D6-B142-83CE7A7EC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20" y="1090982"/>
            <a:ext cx="6886353" cy="298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04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E233-8F5F-E71A-0B87-3A1DE241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example: Lax method for wave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55769-0941-D00D-313C-2D9912EC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4" y="1690688"/>
            <a:ext cx="3988839" cy="3183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11C73-A8AE-1661-A9FE-81D5813C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65" y="4963348"/>
            <a:ext cx="2336876" cy="1790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0141C-4A0D-3F28-377F-BB3FD0217921}"/>
              </a:ext>
            </a:extLst>
          </p:cNvPr>
          <p:cNvSpPr txBox="1"/>
          <p:nvPr/>
        </p:nvSpPr>
        <p:spPr>
          <a:xfrm>
            <a:off x="4918229" y="1855433"/>
            <a:ext cx="626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Fortran and JAX source looks pretty similar:</a:t>
            </a:r>
            <a:br>
              <a:rPr lang="en-GB" dirty="0"/>
            </a:br>
            <a:r>
              <a:rPr lang="en-GB" dirty="0"/>
              <a:t>e.g.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D5942A-103E-D1E3-E16D-E50CDCA8F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75" y="2628810"/>
            <a:ext cx="6357033" cy="2644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83CDAF-E04B-1528-121F-70A2A78C2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75" y="5688250"/>
            <a:ext cx="4626298" cy="6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3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12F2-917A-667E-7A60-E50AC48B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Proof: high level code with JIT is performant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CAA23-412F-E955-DF6B-F7A8AB1DA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37" y="1825625"/>
            <a:ext cx="4148831" cy="4351338"/>
          </a:xfrm>
        </p:spPr>
        <p:txBody>
          <a:bodyPr/>
          <a:lstStyle/>
          <a:p>
            <a:r>
              <a:rPr lang="en-GB" dirty="0"/>
              <a:t>Without I/O:</a:t>
            </a:r>
          </a:p>
          <a:p>
            <a:pPr lvl="1"/>
            <a:r>
              <a:rPr lang="en-GB" dirty="0"/>
              <a:t>Runtime in JAX (with JIT compilation): 0.83 s</a:t>
            </a:r>
          </a:p>
          <a:p>
            <a:pPr lvl="1"/>
            <a:r>
              <a:rPr lang="en-GB" dirty="0"/>
              <a:t>Runtime in </a:t>
            </a:r>
            <a:r>
              <a:rPr lang="en-GB" dirty="0" err="1"/>
              <a:t>fortran</a:t>
            </a:r>
            <a:r>
              <a:rPr lang="en-GB" dirty="0"/>
              <a:t> (-O2): 2.49 s</a:t>
            </a:r>
          </a:p>
          <a:p>
            <a:pPr lvl="1"/>
            <a:r>
              <a:rPr lang="en-GB" i="1" dirty="0"/>
              <a:t>N.B. JAX is natively multi-threaded, </a:t>
            </a:r>
            <a:r>
              <a:rPr lang="en-GB" i="1" dirty="0" err="1"/>
              <a:t>fortran</a:t>
            </a:r>
            <a:r>
              <a:rPr lang="en-GB" i="1" dirty="0"/>
              <a:t> requires external library (OpenMP)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F553792-4648-97DC-B3FD-AFE871153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15" y="1384601"/>
            <a:ext cx="6977848" cy="52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8F19-6038-091C-5220-2521F0DC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Proof: you can get gradients in few lines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6A9C0-8D52-7727-2A04-F530D7501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For example: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Scalar function, </a:t>
                </a:r>
                <a:r>
                  <a:rPr lang="en-GB" dirty="0" err="1"/>
                  <a:t>e.g</a:t>
                </a:r>
                <a:r>
                  <a:rPr lang="en-GB" dirty="0"/>
                  <a:t> MSE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6A9C0-8D52-7727-2A04-F530D7501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DBFB9DE-D4FA-9D31-7F01-09A6AA14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10" y="2526961"/>
            <a:ext cx="5906324" cy="1200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079BFC-C812-1BFE-8C9E-DEF8479B6F35}"/>
              </a:ext>
            </a:extLst>
          </p:cNvPr>
          <p:cNvSpPr txBox="1"/>
          <p:nvPr/>
        </p:nvSpPr>
        <p:spPr>
          <a:xfrm>
            <a:off x="9081117" y="2861785"/>
            <a:ext cx="2272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Shape is (</a:t>
            </a:r>
            <a:r>
              <a:rPr lang="en-GB" dirty="0" err="1"/>
              <a:t>Nx,Ny,Nx,Ny</a:t>
            </a:r>
            <a:r>
              <a:rPr lang="en-GB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96B4C-A584-2D66-2877-2190CA7E95BB}"/>
              </a:ext>
            </a:extLst>
          </p:cNvPr>
          <p:cNvSpPr txBox="1"/>
          <p:nvPr/>
        </p:nvSpPr>
        <p:spPr>
          <a:xfrm>
            <a:off x="9919317" y="5331257"/>
            <a:ext cx="22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Shape is (</a:t>
            </a:r>
            <a:r>
              <a:rPr lang="en-GB" dirty="0" err="1"/>
              <a:t>Nx,Ny</a:t>
            </a:r>
            <a:r>
              <a:rPr lang="en-GB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2C6417-F1BD-9F95-C61E-AE5C59A7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892" y="4729365"/>
            <a:ext cx="4105848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6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8F19-6038-091C-5220-2521F0DC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Proof: you can get gradients in few lines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6A9C0-8D52-7727-2A04-F530D7501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Gradient descent with 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𝑖𝑡𝑒𝑟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𝑖𝑡𝑒𝑟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𝑖𝑡𝑒𝑟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/>
                <a:r>
                  <a:rPr lang="en-GB" dirty="0"/>
                  <a:t>This allows for differentiable solvers: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6A9C0-8D52-7727-2A04-F530D7501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C06C4C7-7E45-CB3C-CE66-A6A15B62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801" y="1690688"/>
            <a:ext cx="5048955" cy="1428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01BF53-DE24-42D8-DEA4-FCFB6C80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64" y="4149397"/>
            <a:ext cx="2920890" cy="2792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306C1B-180F-5F25-C717-9F397D23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45" y="4149397"/>
            <a:ext cx="3203368" cy="25593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2EEA5A-AFD9-1AEE-144F-CE145ACF9F09}"/>
              </a:ext>
            </a:extLst>
          </p:cNvPr>
          <p:cNvSpPr txBox="1"/>
          <p:nvPr/>
        </p:nvSpPr>
        <p:spPr>
          <a:xfrm>
            <a:off x="872734" y="4129938"/>
            <a:ext cx="3089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Use case:</a:t>
            </a:r>
          </a:p>
          <a:p>
            <a:r>
              <a:rPr lang="en-GB" i="1" dirty="0"/>
              <a:t>Learning closure relations in radiation transport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D8CBA-BB38-B4FA-D5A7-02B30B54B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691" y="5057114"/>
            <a:ext cx="1748663" cy="17679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B9A852-7B06-B740-62E0-C3D27288CD1B}"/>
              </a:ext>
            </a:extLst>
          </p:cNvPr>
          <p:cNvSpPr txBox="1"/>
          <p:nvPr/>
        </p:nvSpPr>
        <p:spPr>
          <a:xfrm>
            <a:off x="914903" y="57564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JQSRT paper: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66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8069-422D-8F60-93E0-7FBB2CF5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across ML and Scientific Computing</a:t>
            </a:r>
            <a:endParaRPr lang="en-GB" dirty="0"/>
          </a:p>
        </p:txBody>
      </p:sp>
      <p:pic>
        <p:nvPicPr>
          <p:cNvPr id="1028" name="Picture 4" descr="PDF] Parallelizing DNN Training on GPUs: Challenges and Opportunities |  Semantic Scholar">
            <a:extLst>
              <a:ext uri="{FF2B5EF4-FFF2-40B4-BE49-F238E27FC236}">
                <a16:creationId xmlns:a16="http://schemas.microsoft.com/office/drawing/2014/main" id="{D20740AE-DEB3-CA4D-3C24-951C5A79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3" y="1850065"/>
            <a:ext cx="4042025" cy="481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 descr="Domains.gif">
            <a:extLst>
              <a:ext uri="{FF2B5EF4-FFF2-40B4-BE49-F238E27FC236}">
                <a16:creationId xmlns:a16="http://schemas.microsoft.com/office/drawing/2014/main" id="{E18524DC-630A-F95D-AA6D-BB8B17E90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01" y="1755257"/>
            <a:ext cx="5239725" cy="491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25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544</Words>
  <Application>Microsoft Office PowerPoint</Application>
  <PresentationFormat>Widescreen</PresentationFormat>
  <Paragraphs>90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Office Theme</vt:lpstr>
      <vt:lpstr>Utility of differentiable programming and ML frameworks for plasma simulation</vt:lpstr>
      <vt:lpstr>Some Observations</vt:lpstr>
      <vt:lpstr>Uses from modern ML frameworks</vt:lpstr>
      <vt:lpstr>ML frameworks/languages with these capabilities</vt:lpstr>
      <vt:lpstr>Simple example: Lax method for wave equation</vt:lpstr>
      <vt:lpstr>Proof: high level code with JIT is performant</vt:lpstr>
      <vt:lpstr>Proof: you can get gradients in few lines</vt:lpstr>
      <vt:lpstr>Proof: you can get gradients in few lines</vt:lpstr>
      <vt:lpstr>HPC across ML and Scientific Computing</vt:lpstr>
      <vt:lpstr>Proof: simple port to GPU</vt:lpstr>
      <vt:lpstr>Use case in my research: Fluid model for fusion alphas</vt:lpstr>
      <vt:lpstr>Preliminary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Observations</dc:title>
  <dc:creator>Crilly, Aidan J</dc:creator>
  <cp:lastModifiedBy>Crilly, Aidan J</cp:lastModifiedBy>
  <cp:revision>2</cp:revision>
  <dcterms:created xsi:type="dcterms:W3CDTF">2024-04-16T08:40:23Z</dcterms:created>
  <dcterms:modified xsi:type="dcterms:W3CDTF">2024-04-24T16:44:50Z</dcterms:modified>
</cp:coreProperties>
</file>